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01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80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59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6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05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41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4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epdv/My-submission-Applied-Data-Science-Capstone/blob/042e2c1c8dbd607237683e88fd9035addc18d9cd/Hiepdv-DataCollection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iepdv/My-submission-Applied-Data-Science-Capstone/blob/0f06c656917dee12b9ea23e824bca77308310a4a/Hiepdv-Data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epdv/My-submission-Applied-Data-Science-Capstone/blob/042e2c1c8dbd607237683e88fd9035addc18d9cd/Hiepdv-DataCollection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hiepdv/My-submission-Applied-Data-Science-Capstone/blob/0f06c656917dee12b9ea23e824bca77308310a4a/Hiepdv-EDA_DataVisualization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epdv/My-submission-Applied-Data-Science-Capstone/blob/042e2c1c8dbd607237683e88fd9035addc18d9cd/Hiepdv-DataCollection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hiepdv/My-submission-Applied-Data-Science-Capstone/blob/0f06c656917dee12b9ea23e824bca77308310a4a/LaunchSite_Location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iepdv/My-submission-Applied-Data-Science-Capstone/blob/b70e93acb021c8f63122cdc03d97288af74d4139/Machine%20Learning%20Prediction.ipynb" TargetMode="External"/><Relationship Id="rId5" Type="http://schemas.openxmlformats.org/officeDocument/2006/relationships/hyperlink" Target="https://github.com/hiepdv/My-submission-Applied-Data-Science-Capstone/blob/042e2c1c8dbd607237683e88fd9035addc18d9cd/Hiepdv-DataCollectionWebscraping.ipynb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iepdv/My-submission-Applied-Data-Science-Capstone/blob/b70e93acb021c8f63122cdc03d97288af74d4139/Machine%20Learning%20Prediction.ipynb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epdv/My-submission-Applied-Data-Science-Capstone/blob/042e2c1c8dbd607237683e88fd9035addc18d9cd/Hiepdv-DataCollection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iepdv/My-submission-Applied-Data-Science-Capstone/blob/042e2c1c8dbd607237683e88fd9035addc18d9cd/Hiepdv-DataCollection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&lt;Dang Van Hiep&gt;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&lt;02-Feb-2024&gt;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0530"/>
            <a:ext cx="8975652" cy="4786433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Payload Mass missing values replaced with mean value (SpaceX API code)</a:t>
            </a: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Calculated the percentage of the missing values in each attribute</a:t>
            </a: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Identified which columns are numerical and categorical</a:t>
            </a: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Determined the number of launches on each site</a:t>
            </a: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Determine the number and occurrence of each orbit</a:t>
            </a: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Created a landing outcome label from Outcome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8D6A7206-113B-172A-E9AE-86F749A771C6}"/>
              </a:ext>
            </a:extLst>
          </p:cNvPr>
          <p:cNvSpPr txBox="1"/>
          <p:nvPr/>
        </p:nvSpPr>
        <p:spPr>
          <a:xfrm>
            <a:off x="820738" y="5076411"/>
            <a:ext cx="10903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https://github.com/hiepdv/My-submission-Applied-Data-Science-Capstone/blob/0f06c656917dee12b9ea23e824bca77308310a4a/Hiepdv-DataWrangling.ipynb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BD3119E5-8E3E-CA5F-8BA9-5CCA8CA357E9}"/>
              </a:ext>
            </a:extLst>
          </p:cNvPr>
          <p:cNvSpPr txBox="1"/>
          <p:nvPr/>
        </p:nvSpPr>
        <p:spPr>
          <a:xfrm>
            <a:off x="770010" y="5321670"/>
            <a:ext cx="10687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https://github.com/hiepdv/My-submission-Applied-Data-Science-Capstone/blob/0f06c656917dee12b9ea23e824bca77308310a4a/Hiepdv-EDA_DataVisualization.ipynb</a:t>
            </a:r>
            <a:endParaRPr lang="en-US" dirty="0"/>
          </a:p>
        </p:txBody>
      </p:sp>
      <p:pic>
        <p:nvPicPr>
          <p:cNvPr id="7" name="Picture 6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F482A3EC-CA9B-F273-E6EA-D7A5D9576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68" y="1365047"/>
            <a:ext cx="9570218" cy="1912584"/>
          </a:xfrm>
          <a:prstGeom prst="rect">
            <a:avLst/>
          </a:prstGeom>
        </p:spPr>
      </p:pic>
      <p:pic>
        <p:nvPicPr>
          <p:cNvPr id="9" name="Picture 8" descr="A white background with colorful dots&#10;&#10;Description automatically generated">
            <a:extLst>
              <a:ext uri="{FF2B5EF4-FFF2-40B4-BE49-F238E27FC236}">
                <a16:creationId xmlns:a16="http://schemas.microsoft.com/office/drawing/2014/main" id="{89338BF5-9D0D-6D61-3E46-57753341D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68" y="3365137"/>
            <a:ext cx="9570218" cy="19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0714"/>
            <a:ext cx="9745589" cy="479719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unique(LAUNCH_SITE) 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from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SPACEXTBL</a:t>
            </a: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0" i="0" u="none" strike="noStrike" baseline="0" dirty="0">
                <a:solidFill>
                  <a:srgbClr val="6F2F9F"/>
                </a:solidFill>
                <a:latin typeface="Calibri" panose="020F0502020204030204" pitchFamily="34" charset="0"/>
              </a:rPr>
              <a:t>*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from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SPACEXTBL 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LAUNCH_SITE 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like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Calibri" panose="020F0502020204030204" pitchFamily="34" charset="0"/>
              </a:rPr>
              <a:t>'CCA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%' limit(5)</a:t>
            </a: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payload_mass__kg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_)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from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SPACEXTBL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where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customer</a:t>
            </a:r>
            <a:r>
              <a:rPr lang="en-US" sz="1800" b="0" i="0" u="none" strike="noStrike" baseline="0" dirty="0">
                <a:solidFill>
                  <a:srgbClr val="6F2F9F"/>
                </a:solidFill>
                <a:latin typeface="Calibri" panose="020F0502020204030204" pitchFamily="34" charset="0"/>
              </a:rPr>
              <a:t>=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'NASA (CRS)'</a:t>
            </a: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avg(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payload_mass__kg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_)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from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SPACEXTBL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where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booster_version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like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'F9 v1.1'</a:t>
            </a: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min(DATE)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from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SPACEXTBL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where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6F2F9F"/>
                </a:solidFill>
                <a:latin typeface="Calibri" panose="020F0502020204030204" pitchFamily="34" charset="0"/>
              </a:rPr>
              <a:t>=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'Success (ground pad)'</a:t>
            </a: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booster_version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from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SPACEXTBL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where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6F2F9F"/>
                </a:solidFill>
                <a:latin typeface="Calibri" panose="020F0502020204030204" pitchFamily="34" charset="0"/>
              </a:rPr>
              <a:t>=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'Success (drone ship)'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payload_mass__kg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_ 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between </a:t>
            </a:r>
            <a:r>
              <a:rPr lang="en-US" sz="1800" b="0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4000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and </a:t>
            </a:r>
            <a:r>
              <a:rPr lang="en-US" sz="1800" b="0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6000</a:t>
            </a:r>
          </a:p>
          <a:p>
            <a:pPr marL="0" indent="0">
              <a:buNone/>
            </a:pP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mission_outcome,count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mission_outcome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SPACEXTBL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group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by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mission_outcome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booster_version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from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SPACEXTBL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where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payload_mass__kg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_ 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in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max(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payload_mass__kg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_) 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from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SPACEXTBL)</a:t>
            </a: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booster_version,launch_site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SPACEXTBL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where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6F2F9F"/>
                </a:solidFill>
                <a:latin typeface="Calibri" panose="020F0502020204030204" pitchFamily="34" charset="0"/>
              </a:rPr>
              <a:t>=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'Failure (drone ship)'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and EXTRACT(YEAR FROM DATE) </a:t>
            </a:r>
            <a:r>
              <a:rPr lang="en-US" sz="1800" b="0" i="0" u="none" strike="noStrike" baseline="0" dirty="0">
                <a:solidFill>
                  <a:srgbClr val="6F2F9F"/>
                </a:solidFill>
                <a:latin typeface="Calibri" panose="020F0502020204030204" pitchFamily="34" charset="0"/>
              </a:rPr>
              <a:t>=</a:t>
            </a:r>
            <a:r>
              <a:rPr lang="en-US" sz="1800" b="0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2015</a:t>
            </a: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count(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as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total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from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SPACEXTBL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where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DATE 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between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'2010-06-04'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and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'2017-03-20'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group 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by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Landing_Outcome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order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rgbClr val="00AF50"/>
                </a:solidFill>
                <a:latin typeface="Calibri" panose="020F0502020204030204" pitchFamily="34" charset="0"/>
              </a:rPr>
              <a:t>by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total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00AF50"/>
                </a:solidFill>
                <a:latin typeface="Calibri" panose="020F0502020204030204" pitchFamily="34" charset="0"/>
              </a:rPr>
              <a:t>DESC</a:t>
            </a:r>
            <a:endParaRPr lang="en-US" sz="1800" b="0" i="0" u="none" strike="noStrike" baseline="0" dirty="0">
              <a:solidFill>
                <a:srgbClr val="00AF5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1371600"/>
            <a:ext cx="5682344" cy="37011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0" i="0" u="none" strike="noStrike" baseline="0" dirty="0">
                <a:latin typeface="Abadi" panose="020B0604020104020204" pitchFamily="34" charset="0"/>
              </a:rPr>
              <a:t>The launch success rate may depend on many factors such as payload mass, orbit type.</a:t>
            </a:r>
          </a:p>
          <a:p>
            <a:r>
              <a:rPr lang="en-US" sz="2200" b="0" i="0" u="none" strike="noStrike" baseline="0" dirty="0">
                <a:latin typeface="Abadi" panose="020B0604020104020204" pitchFamily="34" charset="0"/>
              </a:rPr>
              <a:t>It may also depend on the location and proximities of a launch site, i.e., the initial position of rocket trajectories.</a:t>
            </a:r>
          </a:p>
          <a:p>
            <a:r>
              <a:rPr lang="en-US" sz="2200" b="0" i="0" u="none" strike="noStrike" baseline="0" dirty="0">
                <a:latin typeface="Abadi" panose="020B0604020104020204" pitchFamily="34" charset="0"/>
              </a:rPr>
              <a:t>The goal of geo plots is to analyzing the existing launch site locations, discover the factors involved in finding an optimal location for building a launch site.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9DD4E786-B6DD-F384-7DE8-3577B72A70DB}"/>
              </a:ext>
            </a:extLst>
          </p:cNvPr>
          <p:cNvSpPr txBox="1"/>
          <p:nvPr/>
        </p:nvSpPr>
        <p:spPr>
          <a:xfrm>
            <a:off x="770010" y="5321670"/>
            <a:ext cx="10687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https://github.com/hiepdv/My-submission-Applied-Data-Science-Capstone/blob/0f06c656917dee12b9ea23e824bca77308310a4a/LaunchSite_Location.ipynb</a:t>
            </a:r>
            <a:endParaRPr lang="en-US" dirty="0"/>
          </a:p>
        </p:txBody>
      </p:sp>
      <p:pic>
        <p:nvPicPr>
          <p:cNvPr id="7" name="Picture 6" descr="A map with a location on it&#10;&#10;Description automatically generated">
            <a:extLst>
              <a:ext uri="{FF2B5EF4-FFF2-40B4-BE49-F238E27FC236}">
                <a16:creationId xmlns:a16="http://schemas.microsoft.com/office/drawing/2014/main" id="{2727A01D-BCEC-0E0C-578E-6E25B2DB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968" y="1371600"/>
            <a:ext cx="4565643" cy="37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2486"/>
            <a:ext cx="9745589" cy="6422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visualization of successful launches per site/ all sites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 descr="A pie chart with a red and blue circle&#10;&#10;Description automatically generated">
            <a:extLst>
              <a:ext uri="{FF2B5EF4-FFF2-40B4-BE49-F238E27FC236}">
                <a16:creationId xmlns:a16="http://schemas.microsoft.com/office/drawing/2014/main" id="{A4F902EE-718D-0E9F-EC4F-C785DB34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651" y="2079594"/>
            <a:ext cx="5546598" cy="3353028"/>
          </a:xfrm>
          <a:prstGeom prst="rect">
            <a:avLst/>
          </a:prstGeom>
        </p:spPr>
      </p:pic>
      <p:pic>
        <p:nvPicPr>
          <p:cNvPr id="8" name="Picture 7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A1171216-933C-039F-2090-FBE375EE9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89" y="2079594"/>
            <a:ext cx="5634362" cy="33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8425"/>
            <a:ext cx="4890560" cy="37914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dirty="0">
                <a:latin typeface="Abadi" panose="020B0604020104020204" pitchFamily="34" charset="0"/>
              </a:rPr>
              <a:t>KNN, SVM, </a:t>
            </a:r>
            <a:r>
              <a:rPr lang="en-US" sz="2200" dirty="0" err="1">
                <a:latin typeface="Abadi" panose="020B0604020104020204" pitchFamily="34" charset="0"/>
              </a:rPr>
              <a:t>DecisionTree</a:t>
            </a:r>
            <a:r>
              <a:rPr lang="en-US" sz="2200" dirty="0">
                <a:latin typeface="Abadi" panose="020B0604020104020204" pitchFamily="34" charset="0"/>
              </a:rPr>
              <a:t>, </a:t>
            </a:r>
            <a:r>
              <a:rPr lang="en-US" sz="2200" dirty="0" err="1">
                <a:latin typeface="Abadi" panose="020B0604020104020204" pitchFamily="34" charset="0"/>
              </a:rPr>
              <a:t>LogisticRegression</a:t>
            </a:r>
            <a:r>
              <a:rPr lang="en-US" sz="2200" dirty="0">
                <a:latin typeface="Abadi" panose="020B0604020104020204" pitchFamily="34" charset="0"/>
              </a:rPr>
              <a:t> models with tuned hyperparameters by </a:t>
            </a:r>
            <a:r>
              <a:rPr lang="en-US" sz="2200" dirty="0" err="1">
                <a:latin typeface="Abadi" panose="020B0604020104020204" pitchFamily="34" charset="0"/>
              </a:rPr>
              <a:t>GridSearchCV</a:t>
            </a:r>
            <a:r>
              <a:rPr lang="en-US" sz="2200" dirty="0">
                <a:latin typeface="Abadi" panose="020B0604020104020204" pitchFamily="34" charset="0"/>
              </a:rPr>
              <a:t> were built and evaluated by 10 folds Cross Validation.</a:t>
            </a:r>
          </a:p>
          <a:p>
            <a:r>
              <a:rPr lang="en-US" sz="2200" dirty="0">
                <a:latin typeface="Abadi" panose="020B0604020104020204" pitchFamily="34" charset="0"/>
              </a:rPr>
              <a:t>The highest predictive outcome of 83.3% have KNN, SVM and </a:t>
            </a:r>
            <a:r>
              <a:rPr lang="en-US" sz="2200" dirty="0" err="1">
                <a:latin typeface="Abadi" panose="020B0604020104020204" pitchFamily="34" charset="0"/>
              </a:rPr>
              <a:t>LogisticRegression</a:t>
            </a:r>
            <a:r>
              <a:rPr lang="en-US" sz="2200" dirty="0">
                <a:latin typeface="Abadi" panose="020B0604020104020204" pitchFamily="34" charset="0"/>
              </a:rPr>
              <a:t> </a:t>
            </a:r>
            <a:r>
              <a:rPr lang="en-US" sz="2200" dirty="0" err="1">
                <a:latin typeface="Abadi" panose="020B0604020104020204" pitchFamily="34" charset="0"/>
              </a:rPr>
              <a:t>algoriths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 descr="A diagram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FC3864F-D5E2-23D7-EC91-D69BB13E5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48" y="1368425"/>
            <a:ext cx="4926541" cy="349657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3474744-85D9-8807-D750-8F1E0021F15D}"/>
              </a:ext>
            </a:extLst>
          </p:cNvPr>
          <p:cNvSpPr txBox="1"/>
          <p:nvPr/>
        </p:nvSpPr>
        <p:spPr>
          <a:xfrm>
            <a:off x="770010" y="5321670"/>
            <a:ext cx="10687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https://github.com/hiepdv/My-submission-Applied-Data-Science-Capstone/blob/b70e93acb021c8f63122cdc03d97288af74d4139/Machine%20Learning%20Prediction.ipynb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26029"/>
            <a:ext cx="10616847" cy="459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rate have ES L1, GEO, HEO, SSO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2013 successful launches rate increased from 0 to 90%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Booster Version FT the optimal payload mass seems to be roughly between 2000 and 4000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rate of successful launches has KSC LC 38A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KNeighbourClassifier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LogisticRegression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SVM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the best on test dataset (83.3% accuracy)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5323114"/>
            <a:ext cx="10739198" cy="7024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is CCAFS SLC 40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line of dots with black text&#10;&#10;Description automatically generated">
            <a:extLst>
              <a:ext uri="{FF2B5EF4-FFF2-40B4-BE49-F238E27FC236}">
                <a16:creationId xmlns:a16="http://schemas.microsoft.com/office/drawing/2014/main" id="{E2A1B67F-5EEA-93C1-91D4-11786427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1391655"/>
            <a:ext cx="10644052" cy="263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 descr="A white background with orange and blue dots&#10;&#10;Description automatically generated">
            <a:extLst>
              <a:ext uri="{FF2B5EF4-FFF2-40B4-BE49-F238E27FC236}">
                <a16:creationId xmlns:a16="http://schemas.microsoft.com/office/drawing/2014/main" id="{93E069C2-EDDC-7E3D-26FE-FF19283B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0" y="1406929"/>
            <a:ext cx="11090064" cy="26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D301D4CE-DCEA-4CEE-249C-3F300DD65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024" y="1385086"/>
            <a:ext cx="6140640" cy="38182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76C309-6459-FC72-460E-1E455FCE3CDE}"/>
              </a:ext>
            </a:extLst>
          </p:cNvPr>
          <p:cNvSpPr txBox="1">
            <a:spLocks/>
          </p:cNvSpPr>
          <p:nvPr/>
        </p:nvSpPr>
        <p:spPr>
          <a:xfrm>
            <a:off x="864973" y="1385086"/>
            <a:ext cx="4262198" cy="4025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orbits with high rate of success are ES=L1, GEO, HEO, SSO orbits launches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8DC5A5B8-5D6E-CBBE-5CB3-F76A2CC27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91" y="1546696"/>
            <a:ext cx="11009067" cy="26660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5A5739-40C8-5BED-D139-75C9359AB265}"/>
              </a:ext>
            </a:extLst>
          </p:cNvPr>
          <p:cNvSpPr txBox="1">
            <a:spLocks/>
          </p:cNvSpPr>
          <p:nvPr/>
        </p:nvSpPr>
        <p:spPr>
          <a:xfrm>
            <a:off x="864973" y="5323114"/>
            <a:ext cx="10739198" cy="702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gain the highest popularity among all types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7D226D26-D0CF-E020-5860-990921407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8" y="1462869"/>
            <a:ext cx="11220931" cy="30111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7FF8D4-CDAB-8DBC-650B-F81D9B4D7CBF}"/>
              </a:ext>
            </a:extLst>
          </p:cNvPr>
          <p:cNvSpPr txBox="1">
            <a:spLocks/>
          </p:cNvSpPr>
          <p:nvPr/>
        </p:nvSpPr>
        <p:spPr>
          <a:xfrm>
            <a:off x="864973" y="4604657"/>
            <a:ext cx="10739198" cy="15566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mostly two clusters of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~1500 3200 (ISS orbit)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~2200 7200 (GTO orbit)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showing a line going up&#10;&#10;Description automatically generated">
            <a:extLst>
              <a:ext uri="{FF2B5EF4-FFF2-40B4-BE49-F238E27FC236}">
                <a16:creationId xmlns:a16="http://schemas.microsoft.com/office/drawing/2014/main" id="{08996BBE-EC48-DE2F-6775-2549B811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637" y="1514085"/>
            <a:ext cx="5892335" cy="39505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835DA7-2FF5-8F7E-9BB1-9230C95F8C1A}"/>
              </a:ext>
            </a:extLst>
          </p:cNvPr>
          <p:cNvSpPr txBox="1">
            <a:spLocks/>
          </p:cNvSpPr>
          <p:nvPr/>
        </p:nvSpPr>
        <p:spPr>
          <a:xfrm>
            <a:off x="864973" y="1385086"/>
            <a:ext cx="4262198" cy="4025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2013, success rate improved rapidly and kept high rate from 2017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61894D8-25C4-00AC-E8C1-5E2B1B61C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173" y="1730216"/>
            <a:ext cx="5692438" cy="32010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9500F3-4AF3-5113-B19D-16403BF11B7F}"/>
              </a:ext>
            </a:extLst>
          </p:cNvPr>
          <p:cNvSpPr txBox="1">
            <a:spLocks/>
          </p:cNvSpPr>
          <p:nvPr/>
        </p:nvSpPr>
        <p:spPr>
          <a:xfrm>
            <a:off x="864973" y="1385086"/>
            <a:ext cx="4262198" cy="4025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CCAFS 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CCAFS SLC-40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KSC LC-39A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VAFB SLC-4E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BEE20B-C9C2-6F5F-31AE-E1A964E34C10}"/>
              </a:ext>
            </a:extLst>
          </p:cNvPr>
          <p:cNvSpPr txBox="1">
            <a:spLocks/>
          </p:cNvSpPr>
          <p:nvPr/>
        </p:nvSpPr>
        <p:spPr>
          <a:xfrm>
            <a:off x="864973" y="5083629"/>
            <a:ext cx="10739198" cy="13435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SPACEXTBL WHERE "LAUNCH_SITE" LIKE '%CCA%' LIMIT 5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75B518B-5C8A-A1C9-AD39-71A21543B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56" y="1391584"/>
            <a:ext cx="8832345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FF193E90-845B-C639-C251-0B9983C1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40" y="1447175"/>
            <a:ext cx="10966447" cy="33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F5D2428-9899-1B4E-E4C8-438AADB8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6" y="1495619"/>
            <a:ext cx="10804527" cy="29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3E8572-4C86-EE1D-3D23-B091C9DE4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1" y="1398738"/>
            <a:ext cx="11205407" cy="34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E4CDB01F-F10B-B26C-DFB2-DC27BEF9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42" y="1370935"/>
            <a:ext cx="11018584" cy="45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28057"/>
            <a:ext cx="10499069" cy="522514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Collecting the Data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Exploratory Analysis Using SQL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EDA with Visualization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Data Visualization with Folium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Interactive Dashboard with </a:t>
            </a:r>
            <a:r>
              <a:rPr lang="en-US" sz="1800" dirty="0" err="1">
                <a:solidFill>
                  <a:srgbClr val="292929"/>
                </a:solidFill>
                <a:latin typeface="Abadi" panose="020B0604020104020204" pitchFamily="34" charset="0"/>
              </a:rPr>
              <a:t>PlotlyDash</a:t>
            </a:r>
            <a:endParaRPr lang="en-US" sz="18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Machine Learning Prediction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600" dirty="0">
              <a:latin typeface="Arial" panose="020B0604020202020204" pitchFamily="34" charset="0"/>
            </a:endParaRP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Exploratory Analysis Results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Interactive Visualization Results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white and red text box&#10;&#10;Description automatically generated">
            <a:extLst>
              <a:ext uri="{FF2B5EF4-FFF2-40B4-BE49-F238E27FC236}">
                <a16:creationId xmlns:a16="http://schemas.microsoft.com/office/drawing/2014/main" id="{7318D766-48E9-20B1-87FD-911A9DE3E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51" y="1432387"/>
            <a:ext cx="10994998" cy="27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D7EA7B-B7FC-C37E-DD48-00128BF8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04" y="1412816"/>
            <a:ext cx="5845047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738BD3-AEFD-7531-38B7-A9C941CE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30" y="1630722"/>
            <a:ext cx="10751539" cy="35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EED77A5-309C-FBD8-8358-67AFD4F2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19" y="1374194"/>
            <a:ext cx="10386891" cy="449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3C7AA735-E4B8-8578-8FF4-BA410113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63" y="1376302"/>
            <a:ext cx="9586009" cy="49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B1F88-282E-E184-6315-187B4D45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38" y="1655323"/>
            <a:ext cx="5563673" cy="354735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8501B5-B7AE-BD3A-4183-09685C0F2625}"/>
              </a:ext>
            </a:extLst>
          </p:cNvPr>
          <p:cNvSpPr txBox="1">
            <a:spLocks/>
          </p:cNvSpPr>
          <p:nvPr/>
        </p:nvSpPr>
        <p:spPr>
          <a:xfrm>
            <a:off x="864973" y="1385086"/>
            <a:ext cx="4262198" cy="4025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most successful site with 10 of 13 successful launches outcomes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E2EE2-6490-A541-179C-29A54C2E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60" y="1457296"/>
            <a:ext cx="5821251" cy="35732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B51CC3-585A-237D-EAE1-BB16BC587015}"/>
              </a:ext>
            </a:extLst>
          </p:cNvPr>
          <p:cNvSpPr txBox="1">
            <a:spLocks/>
          </p:cNvSpPr>
          <p:nvPr/>
        </p:nvSpPr>
        <p:spPr>
          <a:xfrm>
            <a:off x="864973" y="1385086"/>
            <a:ext cx="4262198" cy="4025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sites are in a close proximity to coast line and railway (max~7km)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4076FCBE-DE2B-2E27-9AE6-CBCA4CB12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71" y="1567935"/>
            <a:ext cx="6433458" cy="37116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9CEE2C-C90E-A512-31DC-00B6C0937F15}"/>
              </a:ext>
            </a:extLst>
          </p:cNvPr>
          <p:cNvSpPr txBox="1">
            <a:spLocks/>
          </p:cNvSpPr>
          <p:nvPr/>
        </p:nvSpPr>
        <p:spPr>
          <a:xfrm>
            <a:off x="864973" y="1385086"/>
            <a:ext cx="4262198" cy="4025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KSC LC-39A is the higher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82486"/>
            <a:ext cx="10399485" cy="504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The commercial space age is here, companies are making space travel affordable for everyone. Virgin Galactic is providing suborbital spaceflights. Rocket Lab is a small satellite provider. Blue Origin manufactures sub-orbital and orbital reusable rockets. Perhaps the most successful is SpaceX.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The second stage of a rocket helps bring the payload to orbit, but the first stage does most of the work and is much larger.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The Space Y company would like to compete with SpaceX founded by Billionaire industrialist </a:t>
            </a:r>
            <a:r>
              <a:rPr lang="en-US" sz="1600" dirty="0" err="1">
                <a:solidFill>
                  <a:srgbClr val="292929"/>
                </a:solidFill>
                <a:latin typeface="Abadi" panose="020B0604020104020204" pitchFamily="34" charset="0"/>
              </a:rPr>
              <a:t>EllonMusk</a:t>
            </a: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lnSpc>
                <a:spcPct val="8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If we can determine the first stage of landing, we can determine the cost of a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EBCB5-C682-223C-D203-703338B08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04" y="1625445"/>
            <a:ext cx="8158307" cy="42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813FF-D697-C97E-7ADA-8F65C594C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62" y="1491129"/>
            <a:ext cx="6389749" cy="453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D0609B-1573-42E6-71F9-558B1FE637B7}"/>
              </a:ext>
            </a:extLst>
          </p:cNvPr>
          <p:cNvSpPr txBox="1">
            <a:spLocks/>
          </p:cNvSpPr>
          <p:nvPr/>
        </p:nvSpPr>
        <p:spPr>
          <a:xfrm>
            <a:off x="864973" y="1385086"/>
            <a:ext cx="4262198" cy="4025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All models have same accuracy on test dataset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926D9302-64C6-8213-4EA9-0F14B863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163" y="1446298"/>
            <a:ext cx="5997460" cy="438950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B3E4948D-E08D-D83E-41BC-DD30AE53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856" y="4243080"/>
            <a:ext cx="2575783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7A15BB54-9AE1-44D4-ECF0-108B845FE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03" y="1428147"/>
            <a:ext cx="6492615" cy="470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69571"/>
            <a:ext cx="10594675" cy="475682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The most successful orbit type are ES-L1, GEO, HEO, SSO</a:t>
            </a: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The most successful site is KSC LC-39A (77% success rate)</a:t>
            </a: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Payload Mass lower than 5500 </a:t>
            </a:r>
            <a:r>
              <a:rPr lang="en-US" sz="2200" dirty="0" err="1">
                <a:solidFill>
                  <a:srgbClr val="292929"/>
                </a:solidFill>
                <a:latin typeface="Abadi" panose="020B0604020104020204" pitchFamily="34" charset="0"/>
              </a:rPr>
              <a:t>havechances</a:t>
            </a:r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 for successful launch</a:t>
            </a: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The best performed Classifier for this project are </a:t>
            </a:r>
            <a:r>
              <a:rPr lang="en-US" sz="2200" dirty="0" err="1">
                <a:solidFill>
                  <a:srgbClr val="292929"/>
                </a:solidFill>
                <a:latin typeface="Abadi" panose="020B0604020104020204" pitchFamily="34" charset="0"/>
              </a:rPr>
              <a:t>KNeighborClassifier</a:t>
            </a:r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, SVM, </a:t>
            </a:r>
            <a:r>
              <a:rPr lang="en-US" sz="2200" dirty="0" err="1">
                <a:solidFill>
                  <a:srgbClr val="292929"/>
                </a:solidFill>
                <a:latin typeface="Abadi" panose="020B0604020104020204" pitchFamily="34" charset="0"/>
              </a:rPr>
              <a:t>LogisticRegression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Technologies are constantly developing and from the Launch Success Yearly Trend could be made conclusion that in the future rate of successful launches will continue increasing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10034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 for Capstone project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https://github.com/hiepdv/My-submission-Applied-Data-Science-Capstone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06286"/>
            <a:ext cx="10104817" cy="548639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6400" dirty="0">
                <a:solidFill>
                  <a:srgbClr val="292929"/>
                </a:solidFill>
                <a:latin typeface="Abadi" panose="020B0604020104020204" pitchFamily="34" charset="0"/>
              </a:rPr>
              <a:t>From 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6400" dirty="0">
                <a:solidFill>
                  <a:srgbClr val="292929"/>
                </a:solidFill>
                <a:latin typeface="Abadi" panose="020B0604020104020204" pitchFamily="34" charset="0"/>
              </a:rPr>
              <a:t>With Web Scraping from Wiki page</a:t>
            </a:r>
          </a:p>
          <a:p>
            <a:pPr marL="228600"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6400" dirty="0">
                <a:solidFill>
                  <a:srgbClr val="292929"/>
                </a:solidFill>
                <a:latin typeface="Abadi" panose="020B0604020104020204" pitchFamily="34" charset="0"/>
              </a:rPr>
              <a:t>Dealing with Missing Values, Feature Engineering, Scaling, Dummies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6400" dirty="0" err="1">
                <a:solidFill>
                  <a:srgbClr val="292929"/>
                </a:solidFill>
                <a:latin typeface="Abadi" panose="020B0604020104020204" pitchFamily="34" charset="0"/>
              </a:rPr>
              <a:t>Sklearn</a:t>
            </a:r>
            <a:r>
              <a:rPr lang="en-US" sz="640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n-US" sz="6400" dirty="0" err="1">
                <a:solidFill>
                  <a:srgbClr val="292929"/>
                </a:solidFill>
                <a:latin typeface="Abadi" panose="020B0604020104020204" pitchFamily="34" charset="0"/>
              </a:rPr>
              <a:t>LogisticRegression</a:t>
            </a:r>
            <a:r>
              <a:rPr lang="en-US" sz="6400" dirty="0">
                <a:solidFill>
                  <a:srgbClr val="292929"/>
                </a:solidFill>
                <a:latin typeface="Abadi" panose="020B0604020104020204" pitchFamily="34" charset="0"/>
              </a:rPr>
              <a:t> , SVM, </a:t>
            </a:r>
            <a:r>
              <a:rPr lang="en-US" sz="6400" dirty="0" err="1">
                <a:solidFill>
                  <a:srgbClr val="292929"/>
                </a:solidFill>
                <a:latin typeface="Abadi" panose="020B0604020104020204" pitchFamily="34" charset="0"/>
              </a:rPr>
              <a:t>DecisionTreeClassifier</a:t>
            </a:r>
            <a:r>
              <a:rPr lang="en-US" sz="6400" dirty="0">
                <a:solidFill>
                  <a:srgbClr val="292929"/>
                </a:solidFill>
                <a:latin typeface="Abadi" panose="020B0604020104020204" pitchFamily="34" charset="0"/>
              </a:rPr>
              <a:t> , </a:t>
            </a:r>
            <a:r>
              <a:rPr lang="en-US" sz="6400" dirty="0" err="1">
                <a:solidFill>
                  <a:srgbClr val="292929"/>
                </a:solidFill>
                <a:latin typeface="Abadi" panose="020B0604020104020204" pitchFamily="34" charset="0"/>
              </a:rPr>
              <a:t>KNeighborsClassifier</a:t>
            </a:r>
            <a:r>
              <a:rPr lang="en-US" sz="6400" dirty="0">
                <a:solidFill>
                  <a:srgbClr val="292929"/>
                </a:solidFill>
                <a:latin typeface="Abadi" panose="020B0604020104020204" pitchFamily="34" charset="0"/>
              </a:rPr>
              <a:t> algorithms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6400" dirty="0" err="1">
                <a:solidFill>
                  <a:srgbClr val="292929"/>
                </a:solidFill>
                <a:latin typeface="Abadi" panose="020B0604020104020204" pitchFamily="34" charset="0"/>
              </a:rPr>
              <a:t>GrigSearch</a:t>
            </a:r>
            <a:r>
              <a:rPr lang="en-US" sz="6400" dirty="0">
                <a:solidFill>
                  <a:srgbClr val="292929"/>
                </a:solidFill>
                <a:latin typeface="Abadi" panose="020B0604020104020204" pitchFamily="34" charset="0"/>
              </a:rPr>
              <a:t> parameters tuning, 10 folds Cross Validation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9829"/>
            <a:ext cx="10515600" cy="5257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</a:rPr>
              <a:t>There are 2 way to collect data:</a:t>
            </a:r>
            <a:endParaRPr lang="en-US" sz="2200" b="0" i="0" u="none" strike="noStrike" baseline="0" dirty="0">
              <a:latin typeface="Arial" panose="020B0604020202020204" pitchFamily="34" charset="0"/>
            </a:endParaRPr>
          </a:p>
          <a:p>
            <a:pPr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</a:t>
            </a:r>
          </a:p>
          <a:p>
            <a:pPr lvl="1">
              <a:lnSpc>
                <a:spcPct val="8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Performed GET request to the SpaceX REST API various endpoints starting with</a:t>
            </a:r>
          </a:p>
          <a:p>
            <a:pPr lvl="1">
              <a:lnSpc>
                <a:spcPct val="8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https://api.spacexdata.com/v4/</a:t>
            </a:r>
          </a:p>
          <a:p>
            <a:pPr lvl="1">
              <a:lnSpc>
                <a:spcPct val="8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Responses in the form of a list of JSON objects were gathered</a:t>
            </a:r>
          </a:p>
          <a:p>
            <a:pPr lvl="1">
              <a:lnSpc>
                <a:spcPct val="8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JSON format was converted into Pandas </a:t>
            </a:r>
            <a:r>
              <a:rPr lang="en-US" sz="1600" dirty="0" err="1">
                <a:solidFill>
                  <a:srgbClr val="292929"/>
                </a:solidFill>
                <a:latin typeface="Abadi" panose="020B0604020104020204" pitchFamily="34" charset="0"/>
              </a:rPr>
              <a:t>DataFrameusing</a:t>
            </a: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 the </a:t>
            </a:r>
            <a:r>
              <a:rPr lang="en-US" sz="1600" dirty="0" err="1">
                <a:solidFill>
                  <a:srgbClr val="292929"/>
                </a:solidFill>
                <a:latin typeface="Abadi" panose="020B0604020104020204" pitchFamily="34" charset="0"/>
              </a:rPr>
              <a:t>json_normalizefunction</a:t>
            </a:r>
            <a:endParaRPr lang="en-US" sz="16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 lvl="1">
              <a:lnSpc>
                <a:spcPct val="8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Performed an HTTP GET request to the Falcon9 Launch HTML Wiki page</a:t>
            </a:r>
          </a:p>
          <a:p>
            <a:pPr lvl="1">
              <a:lnSpc>
                <a:spcPct val="8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Used Python </a:t>
            </a:r>
            <a:r>
              <a:rPr lang="en-US" sz="1600" dirty="0" err="1">
                <a:solidFill>
                  <a:srgbClr val="292929"/>
                </a:solidFill>
                <a:latin typeface="Abadi" panose="020B0604020104020204" pitchFamily="34" charset="0"/>
              </a:rPr>
              <a:t>BeautifulSouppackage</a:t>
            </a: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 to web scrape HTML tables from response</a:t>
            </a:r>
          </a:p>
          <a:p>
            <a:pPr lvl="1">
              <a:lnSpc>
                <a:spcPct val="8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1600" dirty="0">
                <a:solidFill>
                  <a:srgbClr val="292929"/>
                </a:solidFill>
                <a:latin typeface="Abadi" panose="020B0604020104020204" pitchFamily="34" charset="0"/>
              </a:rPr>
              <a:t>Parsed the data from HTML tables and converted into a Pandas </a:t>
            </a:r>
            <a:r>
              <a:rPr lang="en-US" sz="1600" dirty="0" err="1">
                <a:solidFill>
                  <a:srgbClr val="292929"/>
                </a:solidFill>
                <a:latin typeface="Abadi" panose="020B0604020104020204" pitchFamily="34" charset="0"/>
              </a:rPr>
              <a:t>DataFrame</a:t>
            </a:r>
            <a:endParaRPr lang="en-US" sz="16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94515" y="1792288"/>
            <a:ext cx="6629400" cy="3073626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latin typeface="Abadi"/>
              </a:rPr>
              <a:t>spacex_url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="https://api.spacexdata.com/v4/launches/past"</a:t>
            </a: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response = </a:t>
            </a:r>
            <a:r>
              <a:rPr lang="en-US" sz="2200" dirty="0" err="1">
                <a:latin typeface="Abadi"/>
              </a:rPr>
              <a:t>requests.get</a:t>
            </a:r>
            <a:r>
              <a:rPr lang="en-US" sz="2200" dirty="0">
                <a:latin typeface="Abadi"/>
              </a:rPr>
              <a:t>(</a:t>
            </a:r>
            <a:r>
              <a:rPr lang="en-US" sz="2200" dirty="0" err="1">
                <a:latin typeface="Abadi"/>
              </a:rPr>
              <a:t>spacex_url</a:t>
            </a:r>
            <a:r>
              <a:rPr lang="en-US" sz="2200" dirty="0">
                <a:latin typeface="Abadi"/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content = </a:t>
            </a:r>
            <a:r>
              <a:rPr lang="en-US" sz="2200" dirty="0" err="1">
                <a:latin typeface="Abadi"/>
              </a:rPr>
              <a:t>response.json</a:t>
            </a:r>
            <a:r>
              <a:rPr lang="en-US" sz="2200" dirty="0">
                <a:latin typeface="Abadi"/>
              </a:rPr>
              <a:t>()</a:t>
            </a: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data = </a:t>
            </a:r>
            <a:r>
              <a:rPr lang="en-US" sz="2200" dirty="0" err="1">
                <a:latin typeface="Abadi"/>
              </a:rPr>
              <a:t>pd.json_normalize</a:t>
            </a:r>
            <a:r>
              <a:rPr lang="en-US" sz="2200" dirty="0">
                <a:latin typeface="Abadi"/>
              </a:rPr>
              <a:t> (content)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4640263" cy="1019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b="0" i="0" u="none" strike="noStrike" baseline="0" dirty="0">
              <a:latin typeface="Abadi" panose="020B0604020104020204" pitchFamily="34" charset="0"/>
            </a:endParaRPr>
          </a:p>
          <a:p>
            <a:r>
              <a:rPr lang="en-US" sz="22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GET request to SpaceX RESTAPI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3F23E-ACFA-2E26-1FC4-3FCD9300E384}"/>
              </a:ext>
            </a:extLst>
          </p:cNvPr>
          <p:cNvSpPr txBox="1"/>
          <p:nvPr/>
        </p:nvSpPr>
        <p:spPr>
          <a:xfrm>
            <a:off x="820738" y="5076411"/>
            <a:ext cx="10903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https://github.com/hiepdv/My-submission-Applied-Data-Science-Capstone/blob/042e2c1c8dbd607237683e88fd9035addc18d9cd/Hiepdv-DataCollectionAPI.ipynb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9"/>
            <a:ext cx="3932238" cy="73319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2200" dirty="0">
                <a:solidFill>
                  <a:srgbClr val="292929"/>
                </a:solidFill>
                <a:latin typeface="Abadi" panose="020B0604020104020204" pitchFamily="34" charset="0"/>
              </a:rPr>
              <a:t>Web Scraping Using Python </a:t>
            </a:r>
            <a:r>
              <a:rPr lang="en-US" sz="2200" dirty="0" err="1">
                <a:solidFill>
                  <a:srgbClr val="292929"/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rgbClr val="292929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4854649" y="1639888"/>
            <a:ext cx="6430962" cy="328412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0" i="0" u="none" strike="noStrike" baseline="0" dirty="0" err="1">
                <a:latin typeface="Calibri" panose="020F0502020204030204" pitchFamily="34" charset="0"/>
              </a:rPr>
              <a:t>static_url</a:t>
            </a:r>
            <a:r>
              <a:rPr lang="en-US" sz="2200" b="0" i="0" u="none" strike="noStrike" baseline="0" dirty="0">
                <a:solidFill>
                  <a:srgbClr val="6F2F9F"/>
                </a:solidFill>
                <a:latin typeface="Calibri" panose="020F0502020204030204" pitchFamily="34" charset="0"/>
              </a:rPr>
              <a:t>=</a:t>
            </a:r>
            <a:r>
              <a:rPr lang="en-US" sz="22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"https://en.wikipedia.org/w/</a:t>
            </a:r>
            <a:r>
              <a:rPr lang="en-US" sz="2200" b="0" i="0" u="none" strike="noStrike" baseline="0" dirty="0" err="1">
                <a:solidFill>
                  <a:srgbClr val="C00000"/>
                </a:solidFill>
                <a:latin typeface="Calibri" panose="020F0502020204030204" pitchFamily="34" charset="0"/>
              </a:rPr>
              <a:t>index.php?title</a:t>
            </a:r>
            <a:r>
              <a:rPr lang="en-US" sz="22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=List_of_Falcon_9_and_Falcon_Heavy_launches&amp;oldid=1027686922"</a:t>
            </a:r>
          </a:p>
          <a:p>
            <a:pPr marL="0" indent="0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response </a:t>
            </a:r>
            <a:r>
              <a:rPr lang="en-US" sz="2200" b="0" i="0" u="none" strike="noStrike" baseline="0" dirty="0">
                <a:solidFill>
                  <a:srgbClr val="6F2F9F"/>
                </a:solidFill>
                <a:latin typeface="Calibri" panose="020F0502020204030204" pitchFamily="34" charset="0"/>
              </a:rPr>
              <a:t>= </a:t>
            </a:r>
            <a:r>
              <a:rPr lang="en-US" sz="22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requests.get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22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static_url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).text</a:t>
            </a:r>
          </a:p>
          <a:p>
            <a:pPr marL="0" indent="0">
              <a:buNone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soup </a:t>
            </a:r>
            <a:r>
              <a:rPr lang="en-US" sz="2200" b="0" i="0" u="none" strike="noStrike" baseline="0" dirty="0">
                <a:solidFill>
                  <a:srgbClr val="6F2F9F"/>
                </a:solidFill>
                <a:latin typeface="Calibri" panose="020F0502020204030204" pitchFamily="34" charset="0"/>
              </a:rPr>
              <a:t>= </a:t>
            </a:r>
            <a:r>
              <a:rPr lang="en-US" sz="22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BeautifulSoup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(response,</a:t>
            </a:r>
            <a:r>
              <a:rPr lang="en-US" sz="22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'</a:t>
            </a:r>
            <a:r>
              <a:rPr lang="en-US" sz="2200" b="0" i="0" u="none" strike="noStrike" baseline="0" dirty="0" err="1">
                <a:solidFill>
                  <a:srgbClr val="C00000"/>
                </a:solidFill>
                <a:latin typeface="Calibri" panose="020F0502020204030204" pitchFamily="34" charset="0"/>
              </a:rPr>
              <a:t>html.parser</a:t>
            </a:r>
            <a:r>
              <a:rPr lang="en-US" sz="22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'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n-US" sz="2200" dirty="0">
              <a:cs typeface="Calibri"/>
            </a:endParaRP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C3FD600B-A1F9-32BF-B5B1-AD53EE80F2F8}"/>
              </a:ext>
            </a:extLst>
          </p:cNvPr>
          <p:cNvSpPr txBox="1"/>
          <p:nvPr/>
        </p:nvSpPr>
        <p:spPr>
          <a:xfrm>
            <a:off x="820738" y="5076411"/>
            <a:ext cx="10903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https://github.com/hiepdv/My-submission-Applied-Data-Science-Capstone/blob/042e2c1c8dbd607237683e88fd9035addc18d9cd/Hiepdv-DataCollectionWebscraping.ipynb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</TotalTime>
  <Words>1507</Words>
  <Application>Microsoft Office PowerPoint</Application>
  <PresentationFormat>Widescreen</PresentationFormat>
  <Paragraphs>217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Dang Van Hiep</cp:lastModifiedBy>
  <cp:revision>201</cp:revision>
  <dcterms:created xsi:type="dcterms:W3CDTF">2021-04-29T18:58:34Z</dcterms:created>
  <dcterms:modified xsi:type="dcterms:W3CDTF">2024-02-01T09:33:46Z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